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2" r:id="rId2"/>
    <p:sldId id="263" r:id="rId3"/>
    <p:sldId id="264" r:id="rId4"/>
    <p:sldId id="265" r:id="rId5"/>
  </p:sldIdLst>
  <p:sldSz cx="9144000" cy="6858000" type="screen4x3"/>
  <p:notesSz cx="9144000" cy="6858000"/>
  <p:defaultTextStyle>
    <a:defPPr>
      <a:defRPr lang="lt-LT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8" autoAdjust="0"/>
    <p:restoredTop sz="94682" autoAdjust="0"/>
  </p:normalViewPr>
  <p:slideViewPr>
    <p:cSldViewPr>
      <p:cViewPr>
        <p:scale>
          <a:sx n="75" d="100"/>
          <a:sy n="75" d="100"/>
        </p:scale>
        <p:origin x="-2712" y="-8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888" y="-96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Įregistruoti ūkio subjektai metų pradžioje</c:v>
                </c:pt>
              </c:strCache>
            </c:strRef>
          </c:tx>
          <c:marker>
            <c:symbol val="none"/>
          </c:marker>
          <c:cat>
            <c:numRef>
              <c:f>Lapas1!$A$2:$A$5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2019</c:v>
                </c:pt>
                <c:pt idx="2">
                  <c:v>2018</c:v>
                </c:pt>
              </c:numCache>
            </c:numRef>
          </c:cat>
          <c:val>
            <c:numRef>
              <c:f>Lapas1!$B$2:$B$5</c:f>
              <c:numCache>
                <c:formatCode>General</c:formatCode>
                <c:ptCount val="4"/>
                <c:pt idx="0">
                  <c:v>1520</c:v>
                </c:pt>
                <c:pt idx="1">
                  <c:v>1440</c:v>
                </c:pt>
                <c:pt idx="2">
                  <c:v>1349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58833664"/>
        <c:axId val="377059520"/>
      </c:lineChart>
      <c:catAx>
        <c:axId val="158833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377059520"/>
        <c:crosses val="autoZero"/>
        <c:auto val="1"/>
        <c:lblAlgn val="ctr"/>
        <c:lblOffset val="100"/>
        <c:noMultiLvlLbl val="0"/>
      </c:catAx>
      <c:valAx>
        <c:axId val="37705952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588336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Ūkio subjektų skaičius metų pradžioje</c:v>
                </c:pt>
              </c:strCache>
            </c:strRef>
          </c:tx>
          <c:marker>
            <c:symbol val="none"/>
          </c:marker>
          <c:cat>
            <c:strRef>
              <c:f>Lapas1!$A$2:$A$5</c:f>
              <c:strCache>
                <c:ptCount val="3"/>
                <c:pt idx="0">
                  <c:v>2020 m.</c:v>
                </c:pt>
                <c:pt idx="1">
                  <c:v>2019 m.</c:v>
                </c:pt>
                <c:pt idx="2">
                  <c:v>2018 m.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659</c:v>
                </c:pt>
                <c:pt idx="1">
                  <c:v>640</c:v>
                </c:pt>
                <c:pt idx="2">
                  <c:v>613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54012160"/>
        <c:axId val="383846080"/>
      </c:lineChart>
      <c:catAx>
        <c:axId val="154012160"/>
        <c:scaling>
          <c:orientation val="minMax"/>
        </c:scaling>
        <c:delete val="0"/>
        <c:axPos val="b"/>
        <c:majorTickMark val="none"/>
        <c:minorTickMark val="none"/>
        <c:tickLblPos val="nextTo"/>
        <c:crossAx val="383846080"/>
        <c:crosses val="autoZero"/>
        <c:auto val="1"/>
        <c:lblAlgn val="ctr"/>
        <c:lblOffset val="100"/>
        <c:noMultiLvlLbl val="0"/>
      </c:catAx>
      <c:valAx>
        <c:axId val="38384608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540121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The majority are very small and small entities in the region</c:v>
                </c:pt>
              </c:strCache>
            </c:strRef>
          </c:tx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Lapas1!$A$2:$A$5</c:f>
              <c:strCache>
                <c:ptCount val="4"/>
                <c:pt idx="0">
                  <c:v>From 0 to 9 employees</c:v>
                </c:pt>
                <c:pt idx="1">
                  <c:v>From 10 to 19 employees</c:v>
                </c:pt>
                <c:pt idx="2">
                  <c:v>From 20 to 49 employees</c:v>
                </c:pt>
                <c:pt idx="3">
                  <c:v>From 100 to 999 employees</c:v>
                </c:pt>
              </c:strCache>
            </c:strRef>
          </c:cat>
          <c:val>
            <c:numRef>
              <c:f>Lapas1!$B$2:$B$5</c:f>
              <c:numCache>
                <c:formatCode>0.00%</c:formatCode>
                <c:ptCount val="4"/>
                <c:pt idx="0">
                  <c:v>0.82499999999999996</c:v>
                </c:pt>
                <c:pt idx="1">
                  <c:v>8.4000000000000005E-2</c:v>
                </c:pt>
                <c:pt idx="2">
                  <c:v>5.6000000000000001E-2</c:v>
                </c:pt>
                <c:pt idx="3">
                  <c:v>1.2E-2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 sz="14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400"/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400"/>
            </a:pPr>
            <a:endParaRPr lang="en-US"/>
          </a:p>
        </c:txPr>
      </c:legendEntry>
      <c:legendEntry>
        <c:idx val="3"/>
        <c:txPr>
          <a:bodyPr/>
          <a:lstStyle/>
          <a:p>
            <a:pPr>
              <a:defRPr sz="1400"/>
            </a:pPr>
            <a:endParaRPr lang="en-US"/>
          </a:p>
        </c:txPr>
      </c:legendEntry>
      <c:layout>
        <c:manualLayout>
          <c:xMode val="edge"/>
          <c:yMode val="edge"/>
          <c:x val="0.6787512151258871"/>
          <c:y val="0.25970362550467158"/>
          <c:w val="0.32124878487411296"/>
          <c:h val="0.5142649199739370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folHlink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t-LT" noProof="0" smtClean="0"/>
              <a:t>Click to edit Master text styles</a:t>
            </a:r>
          </a:p>
          <a:p>
            <a:pPr lvl="1"/>
            <a:r>
              <a:rPr lang="lt-LT" noProof="0" smtClean="0"/>
              <a:t>Second level</a:t>
            </a:r>
          </a:p>
          <a:p>
            <a:pPr lvl="2"/>
            <a:r>
              <a:rPr lang="lt-LT" noProof="0" smtClean="0"/>
              <a:t>Third level</a:t>
            </a:r>
          </a:p>
          <a:p>
            <a:pPr lvl="3"/>
            <a:r>
              <a:rPr lang="lt-LT" noProof="0" smtClean="0"/>
              <a:t>Fourth level</a:t>
            </a:r>
          </a:p>
          <a:p>
            <a:pPr lvl="4"/>
            <a:r>
              <a:rPr lang="lt-LT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CF19C94C-A44F-4782-947A-C20A74014223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051396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lt-L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1DD7EC-95C4-4826-9D03-A92575C388DF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C07CEB-2B1C-42BE-86D1-867A25740389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27F00-E752-45D4-A7A8-6E8A859361DA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300043-15AD-454B-BD8A-B25BFC2567BB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CE7EF7-5D9A-4F0F-AB48-4E83FFA08415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AAA9C-0B21-4F80-B31A-02F0A7BD12AC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C6B00A-F059-45B7-A90D-5B708771BACA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89D3EA-E00C-4D37-8E08-43CB391E8AC5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733AB-E0F9-47AA-86B5-7DBCA64887D2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721FA-5A1F-493C-A4EC-B098FAF9CA26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lt-LT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236E65-C790-4DEB-A46D-E086AFD8ACC0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folHlink">
                <a:gamma/>
                <a:shade val="46275"/>
                <a:invGamma/>
              </a:schemeClr>
            </a:gs>
            <a:gs pos="100000">
              <a:schemeClr val="folHlink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lt-LT" smtClean="0"/>
              <a:t>Click to edit Master title style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BCC21F32-B49F-439B-92AE-A09B98353387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err="1" smtClean="0"/>
              <a:t>Registered</a:t>
            </a:r>
            <a:r>
              <a:rPr lang="lt-LT" dirty="0" smtClean="0"/>
              <a:t> </a:t>
            </a:r>
            <a:r>
              <a:rPr lang="lt-LT" dirty="0" err="1" smtClean="0"/>
              <a:t>b</a:t>
            </a:r>
            <a:r>
              <a:rPr lang="lt-LT" dirty="0" err="1" smtClean="0"/>
              <a:t>usiness</a:t>
            </a:r>
            <a:r>
              <a:rPr lang="lt-LT" dirty="0" smtClean="0"/>
              <a:t> </a:t>
            </a:r>
            <a:r>
              <a:rPr lang="lt-LT" dirty="0" err="1" smtClean="0"/>
              <a:t>entities</a:t>
            </a:r>
            <a:r>
              <a:rPr lang="lt-LT" dirty="0" smtClean="0"/>
              <a:t> </a:t>
            </a:r>
            <a:r>
              <a:rPr lang="lt-LT" dirty="0" err="1" smtClean="0"/>
              <a:t>in</a:t>
            </a:r>
            <a:r>
              <a:rPr lang="lt-LT" dirty="0" smtClean="0"/>
              <a:t> </a:t>
            </a:r>
            <a:r>
              <a:rPr lang="lt-LT" dirty="0" err="1" smtClean="0"/>
              <a:t>the</a:t>
            </a:r>
            <a:r>
              <a:rPr lang="lt-LT" dirty="0" smtClean="0"/>
              <a:t> </a:t>
            </a:r>
            <a:r>
              <a:rPr lang="lt-LT" dirty="0" err="1" smtClean="0"/>
              <a:t>beginning</a:t>
            </a:r>
            <a:r>
              <a:rPr lang="lt-LT" dirty="0" smtClean="0"/>
              <a:t> </a:t>
            </a:r>
            <a:r>
              <a:rPr lang="lt-LT" dirty="0" err="1" smtClean="0"/>
              <a:t>of</a:t>
            </a:r>
            <a:r>
              <a:rPr lang="lt-LT" dirty="0" smtClean="0"/>
              <a:t> </a:t>
            </a:r>
            <a:r>
              <a:rPr lang="lt-LT" dirty="0" err="1" smtClean="0"/>
              <a:t>the</a:t>
            </a:r>
            <a:r>
              <a:rPr lang="lt-LT" dirty="0" smtClean="0"/>
              <a:t> </a:t>
            </a:r>
            <a:r>
              <a:rPr lang="lt-LT" dirty="0" err="1" smtClean="0"/>
              <a:t>year</a:t>
            </a:r>
            <a:endParaRPr lang="en-GB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348942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15465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err="1" smtClean="0"/>
              <a:t>Acting</a:t>
            </a:r>
            <a:r>
              <a:rPr lang="lt-LT" dirty="0" smtClean="0"/>
              <a:t> </a:t>
            </a:r>
            <a:r>
              <a:rPr lang="lt-LT" dirty="0" err="1" smtClean="0"/>
              <a:t>business</a:t>
            </a:r>
            <a:r>
              <a:rPr lang="lt-LT" dirty="0" smtClean="0"/>
              <a:t> </a:t>
            </a:r>
            <a:r>
              <a:rPr lang="lt-LT" dirty="0" err="1" smtClean="0"/>
              <a:t>entities</a:t>
            </a:r>
            <a:r>
              <a:rPr lang="lt-LT" dirty="0" smtClean="0"/>
              <a:t> </a:t>
            </a:r>
            <a:r>
              <a:rPr lang="lt-LT" dirty="0" err="1" smtClean="0"/>
              <a:t>in</a:t>
            </a:r>
            <a:r>
              <a:rPr lang="lt-LT" dirty="0" smtClean="0"/>
              <a:t> </a:t>
            </a:r>
            <a:r>
              <a:rPr lang="lt-LT" dirty="0" err="1" smtClean="0"/>
              <a:t>the</a:t>
            </a:r>
            <a:r>
              <a:rPr lang="lt-LT" dirty="0" smtClean="0"/>
              <a:t> </a:t>
            </a:r>
            <a:r>
              <a:rPr lang="lt-LT" dirty="0" err="1" smtClean="0"/>
              <a:t>beginning</a:t>
            </a:r>
            <a:r>
              <a:rPr lang="lt-LT" dirty="0" smtClean="0"/>
              <a:t> </a:t>
            </a:r>
            <a:r>
              <a:rPr lang="lt-LT" dirty="0" err="1" smtClean="0"/>
              <a:t>of</a:t>
            </a:r>
            <a:r>
              <a:rPr lang="lt-LT" dirty="0" smtClean="0"/>
              <a:t> </a:t>
            </a:r>
            <a:r>
              <a:rPr lang="lt-LT" dirty="0" err="1" smtClean="0"/>
              <a:t>the</a:t>
            </a:r>
            <a:r>
              <a:rPr lang="lt-LT" dirty="0" smtClean="0"/>
              <a:t> </a:t>
            </a:r>
            <a:r>
              <a:rPr lang="lt-LT" dirty="0" err="1" smtClean="0"/>
              <a:t>year</a:t>
            </a:r>
            <a:endParaRPr lang="en-GB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953703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4686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The majority are very small and small entities in the region</a:t>
            </a:r>
            <a:endParaRPr lang="en-GB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501788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1739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6" name="Turinio vietos rezervavimo ženklas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3570048"/>
              </p:ext>
            </p:extLst>
          </p:nvPr>
        </p:nvGraphicFramePr>
        <p:xfrm>
          <a:off x="0" y="-5676"/>
          <a:ext cx="9144000" cy="68636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8137"/>
                <a:gridCol w="4785863"/>
              </a:tblGrid>
              <a:tr h="937967">
                <a:tc>
                  <a:txBody>
                    <a:bodyPr/>
                    <a:lstStyle/>
                    <a:p>
                      <a:r>
                        <a:rPr lang="lt-LT" dirty="0" err="1" smtClean="0"/>
                        <a:t>Active</a:t>
                      </a:r>
                      <a:r>
                        <a:rPr lang="lt-LT" dirty="0" smtClean="0"/>
                        <a:t> </a:t>
                      </a:r>
                      <a:r>
                        <a:rPr lang="lt-LT" dirty="0" err="1" smtClean="0"/>
                        <a:t>business</a:t>
                      </a:r>
                      <a:r>
                        <a:rPr lang="lt-LT" dirty="0" smtClean="0"/>
                        <a:t> </a:t>
                      </a:r>
                      <a:r>
                        <a:rPr lang="lt-LT" dirty="0" err="1" smtClean="0"/>
                        <a:t>entities</a:t>
                      </a:r>
                      <a:r>
                        <a:rPr lang="lt-LT" dirty="0" smtClean="0"/>
                        <a:t> </a:t>
                      </a:r>
                      <a:r>
                        <a:rPr lang="lt-LT" dirty="0" err="1" smtClean="0"/>
                        <a:t>according</a:t>
                      </a:r>
                      <a:r>
                        <a:rPr lang="lt-LT" dirty="0" smtClean="0"/>
                        <a:t> to </a:t>
                      </a:r>
                      <a:r>
                        <a:rPr lang="lt-LT" dirty="0" err="1" smtClean="0"/>
                        <a:t>economic</a:t>
                      </a:r>
                      <a:r>
                        <a:rPr lang="lt-LT" dirty="0" smtClean="0"/>
                        <a:t> </a:t>
                      </a:r>
                      <a:r>
                        <a:rPr lang="lt-LT" dirty="0" err="1" smtClean="0"/>
                        <a:t>type</a:t>
                      </a:r>
                      <a:r>
                        <a:rPr lang="lt-LT" baseline="0" dirty="0" smtClean="0"/>
                        <a:t> </a:t>
                      </a:r>
                      <a:r>
                        <a:rPr lang="lt-LT" baseline="0" dirty="0" err="1" smtClean="0"/>
                        <a:t>of</a:t>
                      </a:r>
                      <a:r>
                        <a:rPr lang="lt-LT" baseline="0" dirty="0" smtClean="0"/>
                        <a:t> </a:t>
                      </a:r>
                      <a:r>
                        <a:rPr lang="lt-LT" baseline="0" dirty="0" err="1" smtClean="0"/>
                        <a:t>activity</a:t>
                      </a:r>
                      <a:r>
                        <a:rPr lang="lt-LT" baseline="0" dirty="0" smtClean="0"/>
                        <a:t> </a:t>
                      </a:r>
                      <a:r>
                        <a:rPr lang="lt-LT" baseline="0" dirty="0" err="1" smtClean="0"/>
                        <a:t>in</a:t>
                      </a:r>
                      <a:r>
                        <a:rPr lang="lt-LT" dirty="0" smtClean="0"/>
                        <a:t> </a:t>
                      </a:r>
                      <a:r>
                        <a:rPr lang="lt-LT" dirty="0" smtClean="0"/>
                        <a:t>2020 </a:t>
                      </a:r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659</a:t>
                      </a:r>
                      <a:endParaRPr lang="en-GB" dirty="0"/>
                    </a:p>
                  </a:txBody>
                  <a:tcPr/>
                </a:tc>
              </a:tr>
              <a:tr h="303282">
                <a:tc>
                  <a:txBody>
                    <a:bodyPr/>
                    <a:lstStyle/>
                    <a:p>
                      <a:pPr algn="l" fontAlgn="ctr"/>
                      <a:r>
                        <a:rPr lang="lt-LT" sz="1200" b="1" i="0" u="none" strike="noStrike" dirty="0" err="1" smtClean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Agriculture</a:t>
                      </a:r>
                      <a:r>
                        <a:rPr lang="lt-LT" sz="1200" b="1" i="0" u="none" strike="noStrike" dirty="0" smtClean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, </a:t>
                      </a:r>
                      <a:r>
                        <a:rPr lang="lt-LT" sz="1200" b="1" i="0" u="none" strike="noStrike" dirty="0" err="1" smtClean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forestry</a:t>
                      </a:r>
                      <a:r>
                        <a:rPr lang="lt-LT" sz="1200" b="1" i="0" u="none" strike="noStrike" dirty="0" smtClean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, </a:t>
                      </a:r>
                      <a:r>
                        <a:rPr lang="lt-LT" sz="1200" b="1" i="0" u="none" strike="noStrike" dirty="0" err="1" smtClean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fishery</a:t>
                      </a:r>
                      <a:endParaRPr lang="lt-LT" sz="1200" b="1" i="0" u="none" strike="noStrike" dirty="0">
                        <a:solidFill>
                          <a:srgbClr val="656565"/>
                        </a:solidFill>
                        <a:effectLst/>
                        <a:latin typeface="SegoeU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42</a:t>
                      </a:r>
                    </a:p>
                  </a:txBody>
                  <a:tcPr marL="9525" marR="9525" marT="9525" marB="0" anchor="ctr"/>
                </a:tc>
              </a:tr>
              <a:tr h="303282">
                <a:tc>
                  <a:txBody>
                    <a:bodyPr/>
                    <a:lstStyle/>
                    <a:p>
                      <a:pPr algn="l" fontAlgn="ctr"/>
                      <a:r>
                        <a:rPr lang="lt-LT" sz="1200" b="0" i="0" u="none" strike="noStrike" dirty="0" err="1" smtClean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Explotation</a:t>
                      </a:r>
                      <a:r>
                        <a:rPr lang="lt-LT" sz="1200" b="0" i="0" u="none" strike="noStrike" dirty="0" smtClean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 </a:t>
                      </a:r>
                      <a:r>
                        <a:rPr lang="lt-LT" sz="1200" b="0" i="0" u="none" strike="noStrike" dirty="0" err="1" smtClean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of</a:t>
                      </a:r>
                      <a:r>
                        <a:rPr lang="lt-LT" sz="1200" b="0" i="0" u="none" strike="noStrike" dirty="0" smtClean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 </a:t>
                      </a:r>
                      <a:r>
                        <a:rPr lang="lt-LT" sz="1200" b="0" i="0" u="none" strike="noStrike" dirty="0" err="1" smtClean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gravel-pit,</a:t>
                      </a:r>
                      <a:r>
                        <a:rPr lang="lt-LT" sz="1200" b="0" i="0" u="none" strike="noStrike" dirty="0" smtClean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 </a:t>
                      </a:r>
                      <a:r>
                        <a:rPr lang="lt-LT" sz="1200" b="0" i="0" u="none" strike="noStrike" dirty="0" err="1" smtClean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sand-pit</a:t>
                      </a:r>
                      <a:endParaRPr lang="lt-LT" sz="1200" b="0" i="0" u="none" strike="noStrike" dirty="0">
                        <a:solidFill>
                          <a:srgbClr val="656565"/>
                        </a:solidFill>
                        <a:effectLst/>
                        <a:latin typeface="SegoeU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303282">
                <a:tc>
                  <a:txBody>
                    <a:bodyPr/>
                    <a:lstStyle/>
                    <a:p>
                      <a:pPr algn="l" fontAlgn="ctr"/>
                      <a:r>
                        <a:rPr lang="lt-LT" sz="1200" b="1" i="0" u="none" strike="noStrike" dirty="0" err="1" smtClean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Manufacturing</a:t>
                      </a:r>
                      <a:endParaRPr lang="en-GB" sz="1200" b="1" i="0" u="none" strike="noStrike" dirty="0">
                        <a:solidFill>
                          <a:srgbClr val="656565"/>
                        </a:solidFill>
                        <a:effectLst/>
                        <a:latin typeface="SegoeU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43</a:t>
                      </a:r>
                    </a:p>
                  </a:txBody>
                  <a:tcPr marL="9525" marR="9525" marT="9525" marB="0" anchor="ctr"/>
                </a:tc>
              </a:tr>
              <a:tr h="303282">
                <a:tc>
                  <a:txBody>
                    <a:bodyPr/>
                    <a:lstStyle/>
                    <a:p>
                      <a:pPr algn="l" fontAlgn="ctr"/>
                      <a:r>
                        <a:rPr lang="lt-LT" sz="1200" b="0" i="0" u="none" strike="noStrike" dirty="0" err="1" smtClean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Electricitym</a:t>
                      </a:r>
                      <a:r>
                        <a:rPr lang="lt-LT" sz="1200" b="0" i="0" u="none" strike="noStrike" baseline="0" dirty="0" smtClean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 </a:t>
                      </a:r>
                      <a:r>
                        <a:rPr lang="lt-LT" sz="1200" b="0" i="0" u="none" strike="noStrike" baseline="0" dirty="0" err="1" smtClean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gas</a:t>
                      </a:r>
                      <a:r>
                        <a:rPr lang="lt-LT" sz="1200" b="0" i="0" u="none" strike="noStrike" baseline="0" dirty="0" smtClean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, </a:t>
                      </a:r>
                      <a:r>
                        <a:rPr lang="lt-LT" sz="1200" b="0" i="0" u="none" strike="noStrike" baseline="0" dirty="0" err="1" smtClean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steam</a:t>
                      </a:r>
                      <a:r>
                        <a:rPr lang="lt-LT" sz="1200" b="0" i="0" u="none" strike="noStrike" baseline="0" dirty="0" smtClean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 </a:t>
                      </a:r>
                      <a:r>
                        <a:rPr lang="lt-LT" sz="1200" b="0" i="0" u="none" strike="noStrike" baseline="0" dirty="0" err="1" smtClean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supply</a:t>
                      </a:r>
                      <a:r>
                        <a:rPr lang="lt-LT" sz="1200" b="0" i="0" u="none" strike="noStrike" baseline="0" dirty="0" smtClean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, </a:t>
                      </a:r>
                      <a:r>
                        <a:rPr lang="lt-LT" sz="1200" b="0" i="0" u="none" strike="noStrike" baseline="0" dirty="0" err="1" smtClean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air</a:t>
                      </a:r>
                      <a:r>
                        <a:rPr lang="lt-LT" sz="1200" b="0" i="0" u="none" strike="noStrike" baseline="0" dirty="0" smtClean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 </a:t>
                      </a:r>
                      <a:r>
                        <a:rPr lang="lt-LT" sz="1200" b="0" i="0" u="none" strike="noStrike" baseline="0" dirty="0" err="1" smtClean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conditioning</a:t>
                      </a:r>
                      <a:endParaRPr lang="lt-LT" sz="1200" b="0" i="0" u="none" strike="noStrike" dirty="0">
                        <a:solidFill>
                          <a:srgbClr val="656565"/>
                        </a:solidFill>
                        <a:effectLst/>
                        <a:latin typeface="SegoeU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</a:tr>
              <a:tr h="384957">
                <a:tc>
                  <a:txBody>
                    <a:bodyPr/>
                    <a:lstStyle/>
                    <a:p>
                      <a:pPr algn="l" fontAlgn="ctr"/>
                      <a:r>
                        <a:rPr lang="lt-LT" sz="1200" b="0" i="0" u="none" strike="noStrike" dirty="0" err="1" smtClean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Water</a:t>
                      </a:r>
                      <a:r>
                        <a:rPr lang="lt-LT" sz="1200" b="0" i="0" u="none" strike="noStrike" baseline="0" dirty="0" smtClean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 </a:t>
                      </a:r>
                      <a:r>
                        <a:rPr lang="lt-LT" sz="1200" b="0" i="0" u="none" strike="noStrike" baseline="0" dirty="0" err="1" smtClean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supply</a:t>
                      </a:r>
                      <a:r>
                        <a:rPr lang="lt-LT" sz="1200" b="0" i="0" u="none" strike="noStrike" baseline="0" dirty="0" smtClean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, </a:t>
                      </a:r>
                      <a:r>
                        <a:rPr lang="lt-LT" sz="1200" b="0" i="0" u="none" strike="noStrike" dirty="0" err="1" smtClean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sewage</a:t>
                      </a:r>
                      <a:r>
                        <a:rPr lang="lt-LT" sz="1200" b="0" i="0" u="none" strike="noStrike" dirty="0" smtClean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 </a:t>
                      </a:r>
                      <a:r>
                        <a:rPr lang="lt-LT" sz="1200" b="0" i="0" u="none" strike="noStrike" dirty="0" err="1" smtClean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treatment</a:t>
                      </a:r>
                      <a:r>
                        <a:rPr lang="lt-LT" sz="1200" b="0" i="0" u="none" strike="noStrike" dirty="0" smtClean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,  </a:t>
                      </a:r>
                      <a:r>
                        <a:rPr lang="lt-LT" sz="1200" b="0" i="0" u="none" strike="noStrike" dirty="0" err="1" smtClean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waste</a:t>
                      </a:r>
                      <a:r>
                        <a:rPr lang="lt-LT" sz="1200" b="0" i="0" u="none" strike="noStrike" dirty="0" smtClean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 </a:t>
                      </a:r>
                      <a:r>
                        <a:rPr lang="lt-LT" sz="1200" b="0" i="0" u="none" strike="noStrike" dirty="0" err="1" smtClean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management</a:t>
                      </a:r>
                      <a:r>
                        <a:rPr lang="lt-LT" sz="1200" b="0" i="0" u="none" strike="noStrike" dirty="0" smtClean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 and </a:t>
                      </a:r>
                      <a:r>
                        <a:rPr lang="lt-LT" sz="1200" b="0" i="0" u="none" strike="noStrike" dirty="0" err="1" smtClean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regenaration</a:t>
                      </a:r>
                      <a:endParaRPr lang="lt-LT" sz="1200" b="0" i="0" u="none" strike="noStrike" dirty="0">
                        <a:solidFill>
                          <a:srgbClr val="656565"/>
                        </a:solidFill>
                        <a:effectLst/>
                        <a:latin typeface="SegoeU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303282">
                <a:tc>
                  <a:txBody>
                    <a:bodyPr/>
                    <a:lstStyle/>
                    <a:p>
                      <a:pPr algn="l" fontAlgn="ctr"/>
                      <a:r>
                        <a:rPr lang="lt-LT" sz="1200" b="1" i="0" u="none" strike="noStrike" dirty="0" err="1" smtClean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Construction</a:t>
                      </a:r>
                      <a:endParaRPr lang="en-GB" sz="1200" b="1" i="0" u="none" strike="noStrike" dirty="0">
                        <a:solidFill>
                          <a:srgbClr val="656565"/>
                        </a:solidFill>
                        <a:effectLst/>
                        <a:latin typeface="SegoeU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44</a:t>
                      </a:r>
                    </a:p>
                  </a:txBody>
                  <a:tcPr marL="9525" marR="9525" marT="9525" marB="0" anchor="ctr"/>
                </a:tc>
              </a:tr>
              <a:tr h="384957">
                <a:tc>
                  <a:txBody>
                    <a:bodyPr/>
                    <a:lstStyle/>
                    <a:p>
                      <a:pPr algn="l" fontAlgn="ctr"/>
                      <a:r>
                        <a:rPr lang="lt-LT" sz="1200" b="1" i="0" u="none" strike="noStrike" dirty="0" err="1" smtClean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Wholesale</a:t>
                      </a:r>
                      <a:r>
                        <a:rPr lang="lt-LT" sz="1200" b="1" i="0" u="none" strike="noStrike" dirty="0" smtClean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 and </a:t>
                      </a:r>
                      <a:r>
                        <a:rPr lang="lt-LT" sz="1200" b="1" i="0" u="none" strike="noStrike" dirty="0" err="1" smtClean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retail</a:t>
                      </a:r>
                      <a:r>
                        <a:rPr lang="lt-LT" sz="1200" b="1" i="0" u="none" strike="noStrike" dirty="0" smtClean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 </a:t>
                      </a:r>
                      <a:r>
                        <a:rPr lang="lt-LT" sz="1200" b="1" i="0" u="none" strike="noStrike" dirty="0" err="1" smtClean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trade</a:t>
                      </a:r>
                      <a:r>
                        <a:rPr lang="lt-LT" sz="1200" b="1" i="0" u="none" strike="noStrike" dirty="0" smtClean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; </a:t>
                      </a:r>
                      <a:r>
                        <a:rPr lang="lt-LT" sz="1200" b="1" i="0" u="none" strike="noStrike" dirty="0" err="1" smtClean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repair</a:t>
                      </a:r>
                      <a:r>
                        <a:rPr lang="lt-LT" sz="1200" b="1" i="0" u="none" strike="noStrike" dirty="0" smtClean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 </a:t>
                      </a:r>
                      <a:r>
                        <a:rPr lang="lt-LT" sz="1200" b="1" i="0" u="none" strike="noStrike" dirty="0" err="1" smtClean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of</a:t>
                      </a:r>
                      <a:r>
                        <a:rPr lang="lt-LT" sz="1200" b="1" i="0" u="none" strike="noStrike" dirty="0" smtClean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 </a:t>
                      </a:r>
                      <a:r>
                        <a:rPr lang="lt-LT" sz="1200" b="1" i="0" u="none" strike="noStrike" dirty="0" err="1" smtClean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motorcycles</a:t>
                      </a:r>
                      <a:r>
                        <a:rPr lang="lt-LT" sz="1200" b="1" i="0" u="none" strike="noStrike" dirty="0" smtClean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 and </a:t>
                      </a:r>
                      <a:r>
                        <a:rPr lang="lt-LT" sz="1200" b="1" i="0" u="none" strike="noStrike" dirty="0" err="1" smtClean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motor</a:t>
                      </a:r>
                      <a:r>
                        <a:rPr lang="lt-LT" sz="1200" b="1" i="0" u="none" strike="noStrike" dirty="0" smtClean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 </a:t>
                      </a:r>
                      <a:r>
                        <a:rPr lang="lt-LT" sz="1200" b="1" i="0" u="none" strike="noStrike" dirty="0" err="1" smtClean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vehicles</a:t>
                      </a:r>
                      <a:endParaRPr lang="lt-LT" sz="1200" b="1" i="0" u="none" strike="noStrike" dirty="0">
                        <a:solidFill>
                          <a:srgbClr val="656565"/>
                        </a:solidFill>
                        <a:effectLst/>
                        <a:latin typeface="SegoeU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173</a:t>
                      </a:r>
                    </a:p>
                  </a:txBody>
                  <a:tcPr marL="9525" marR="9525" marT="9525" marB="0" anchor="ctr"/>
                </a:tc>
              </a:tr>
              <a:tr h="303282">
                <a:tc>
                  <a:txBody>
                    <a:bodyPr/>
                    <a:lstStyle/>
                    <a:p>
                      <a:pPr algn="l" fontAlgn="ctr"/>
                      <a:r>
                        <a:rPr lang="lt-LT" sz="1200" b="1" i="0" u="none" strike="noStrike" dirty="0" err="1" smtClean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Transport</a:t>
                      </a:r>
                      <a:r>
                        <a:rPr lang="lt-LT" sz="1200" b="1" i="0" u="none" strike="noStrike" dirty="0" smtClean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 and </a:t>
                      </a:r>
                      <a:r>
                        <a:rPr lang="lt-LT" sz="1200" b="1" i="0" u="none" strike="noStrike" dirty="0" err="1" smtClean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security</a:t>
                      </a:r>
                      <a:endParaRPr lang="en-GB" sz="1200" b="1" i="0" u="none" strike="noStrike" dirty="0">
                        <a:solidFill>
                          <a:srgbClr val="656565"/>
                        </a:solidFill>
                        <a:effectLst/>
                        <a:latin typeface="SegoeU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44</a:t>
                      </a:r>
                    </a:p>
                  </a:txBody>
                  <a:tcPr marL="9525" marR="9525" marT="9525" marB="0" anchor="ctr"/>
                </a:tc>
              </a:tr>
              <a:tr h="303282">
                <a:tc>
                  <a:txBody>
                    <a:bodyPr/>
                    <a:lstStyle/>
                    <a:p>
                      <a:pPr algn="l" fontAlgn="ctr"/>
                      <a:r>
                        <a:rPr lang="lt-LT" sz="1200" b="0" i="0" u="none" strike="noStrike" dirty="0" err="1" smtClean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Accomodation</a:t>
                      </a:r>
                      <a:r>
                        <a:rPr lang="lt-LT" sz="1200" b="0" i="0" u="none" strike="noStrike" dirty="0" smtClean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 and </a:t>
                      </a:r>
                      <a:r>
                        <a:rPr lang="lt-LT" sz="1200" b="0" i="0" u="none" strike="noStrike" dirty="0" err="1" smtClean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nutrition</a:t>
                      </a:r>
                      <a:r>
                        <a:rPr lang="lt-LT" sz="1200" b="0" i="0" u="none" strike="noStrike" dirty="0" smtClean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 </a:t>
                      </a:r>
                      <a:r>
                        <a:rPr lang="lt-LT" sz="1200" b="0" i="0" u="none" strike="noStrike" dirty="0" err="1" smtClean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service</a:t>
                      </a:r>
                      <a:endParaRPr lang="lt-LT" sz="1200" b="0" i="0" u="none" strike="noStrike" dirty="0">
                        <a:solidFill>
                          <a:srgbClr val="656565"/>
                        </a:solidFill>
                        <a:effectLst/>
                        <a:latin typeface="SegoeU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0" i="0" u="none" strike="noStrike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28</a:t>
                      </a:r>
                    </a:p>
                  </a:txBody>
                  <a:tcPr marL="9525" marR="9525" marT="9525" marB="0" anchor="ctr"/>
                </a:tc>
              </a:tr>
              <a:tr h="303282">
                <a:tc>
                  <a:txBody>
                    <a:bodyPr/>
                    <a:lstStyle/>
                    <a:p>
                      <a:pPr algn="l" fontAlgn="ctr"/>
                      <a:r>
                        <a:rPr lang="lt-LT" sz="1200" b="0" i="0" u="none" strike="noStrike" dirty="0" err="1" smtClean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Information</a:t>
                      </a:r>
                      <a:r>
                        <a:rPr lang="lt-LT" sz="1200" b="0" i="0" u="none" strike="noStrike" dirty="0" smtClean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 and </a:t>
                      </a:r>
                      <a:r>
                        <a:rPr lang="lt-LT" sz="1200" b="0" i="0" u="none" strike="noStrike" baseline="0" dirty="0" smtClean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 </a:t>
                      </a:r>
                      <a:r>
                        <a:rPr lang="lt-LT" sz="1200" b="0" i="0" u="none" strike="noStrike" baseline="0" dirty="0" err="1" smtClean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communication</a:t>
                      </a:r>
                      <a:endParaRPr lang="en-GB" sz="1200" b="0" i="0" u="none" strike="noStrike" dirty="0">
                        <a:solidFill>
                          <a:srgbClr val="656565"/>
                        </a:solidFill>
                        <a:effectLst/>
                        <a:latin typeface="SegoeU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</a:tr>
              <a:tr h="303282">
                <a:tc>
                  <a:txBody>
                    <a:bodyPr/>
                    <a:lstStyle/>
                    <a:p>
                      <a:pPr algn="l" fontAlgn="ctr"/>
                      <a:r>
                        <a:rPr lang="lt-LT" sz="1200" b="0" i="0" u="none" strike="noStrike" dirty="0" err="1" smtClean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Financial</a:t>
                      </a:r>
                      <a:r>
                        <a:rPr lang="lt-LT" sz="1200" b="0" i="0" u="none" strike="noStrike" dirty="0" smtClean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 and </a:t>
                      </a:r>
                      <a:r>
                        <a:rPr lang="lt-LT" sz="1200" b="0" i="0" u="none" strike="noStrike" dirty="0" err="1" smtClean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insurance</a:t>
                      </a:r>
                      <a:r>
                        <a:rPr lang="lt-LT" sz="1200" b="0" i="0" u="none" strike="noStrike" dirty="0" smtClean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 </a:t>
                      </a:r>
                      <a:r>
                        <a:rPr lang="lt-LT" sz="1200" b="0" i="0" u="none" strike="noStrike" dirty="0" err="1" smtClean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activity</a:t>
                      </a:r>
                      <a:endParaRPr lang="lt-LT" sz="1200" b="0" i="0" u="none" strike="noStrike" dirty="0">
                        <a:solidFill>
                          <a:srgbClr val="656565"/>
                        </a:solidFill>
                        <a:effectLst/>
                        <a:latin typeface="SegoeU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303282">
                <a:tc>
                  <a:txBody>
                    <a:bodyPr/>
                    <a:lstStyle/>
                    <a:p>
                      <a:pPr algn="l" fontAlgn="ctr"/>
                      <a:r>
                        <a:rPr lang="lt-LT" sz="1200" b="0" i="0" u="none" strike="noStrike" dirty="0" err="1" smtClean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Real</a:t>
                      </a:r>
                      <a:r>
                        <a:rPr lang="lt-LT" sz="1200" b="0" i="0" u="none" strike="noStrike" dirty="0" smtClean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 </a:t>
                      </a:r>
                      <a:r>
                        <a:rPr lang="lt-LT" sz="1200" b="0" i="0" u="none" strike="noStrike" dirty="0" err="1" smtClean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estate</a:t>
                      </a:r>
                      <a:r>
                        <a:rPr lang="lt-LT" sz="1200" b="0" i="0" u="none" strike="noStrike" dirty="0" smtClean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 </a:t>
                      </a:r>
                      <a:r>
                        <a:rPr lang="lt-LT" sz="1200" b="0" i="0" u="none" strike="noStrike" dirty="0" err="1" smtClean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operations</a:t>
                      </a:r>
                      <a:endParaRPr lang="en-GB" sz="1200" b="0" i="0" u="none" strike="noStrike" dirty="0">
                        <a:solidFill>
                          <a:srgbClr val="656565"/>
                        </a:solidFill>
                        <a:effectLst/>
                        <a:latin typeface="SegoeU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</a:tr>
              <a:tr h="303282">
                <a:tc>
                  <a:txBody>
                    <a:bodyPr/>
                    <a:lstStyle/>
                    <a:p>
                      <a:pPr algn="l" fontAlgn="ctr"/>
                      <a:r>
                        <a:rPr lang="lt-LT" sz="1200" b="0" i="0" u="none" strike="noStrike" dirty="0" err="1" smtClean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Proffesional</a:t>
                      </a:r>
                      <a:r>
                        <a:rPr lang="lt-LT" sz="1200" b="0" i="0" u="none" strike="noStrike" dirty="0" smtClean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, </a:t>
                      </a:r>
                      <a:r>
                        <a:rPr lang="lt-LT" sz="1200" b="0" i="0" u="none" strike="noStrike" dirty="0" err="1" smtClean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scientific</a:t>
                      </a:r>
                      <a:r>
                        <a:rPr lang="lt-LT" sz="1200" b="0" i="0" u="none" strike="noStrike" dirty="0" smtClean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, </a:t>
                      </a:r>
                      <a:r>
                        <a:rPr lang="lt-LT" sz="1200" b="0" i="0" u="none" strike="noStrike" dirty="0" err="1" smtClean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technical</a:t>
                      </a:r>
                      <a:r>
                        <a:rPr lang="lt-LT" sz="1200" b="0" i="0" u="none" strike="noStrike" baseline="0" dirty="0" smtClean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 </a:t>
                      </a:r>
                      <a:r>
                        <a:rPr lang="lt-LT" sz="1200" b="0" i="0" u="none" strike="noStrike" baseline="0" dirty="0" err="1" smtClean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activity</a:t>
                      </a:r>
                      <a:endParaRPr lang="lt-LT" sz="1200" b="0" i="0" u="none" strike="noStrike" dirty="0">
                        <a:solidFill>
                          <a:srgbClr val="656565"/>
                        </a:solidFill>
                        <a:effectLst/>
                        <a:latin typeface="SegoeU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</a:tr>
              <a:tr h="303282">
                <a:tc>
                  <a:txBody>
                    <a:bodyPr/>
                    <a:lstStyle/>
                    <a:p>
                      <a:pPr algn="l" fontAlgn="ctr"/>
                      <a:r>
                        <a:rPr lang="lt-LT" sz="1200" b="0" i="0" u="none" strike="noStrike" dirty="0" err="1" smtClean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Administration</a:t>
                      </a:r>
                      <a:r>
                        <a:rPr lang="lt-LT" sz="1200" b="0" i="0" u="none" strike="noStrike" dirty="0" smtClean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 and </a:t>
                      </a:r>
                      <a:r>
                        <a:rPr lang="lt-LT" sz="1200" b="0" i="0" u="none" strike="noStrike" dirty="0" err="1" smtClean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customer</a:t>
                      </a:r>
                      <a:r>
                        <a:rPr lang="lt-LT" sz="1200" b="0" i="0" u="none" strike="noStrike" dirty="0" smtClean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 </a:t>
                      </a:r>
                      <a:r>
                        <a:rPr lang="lt-LT" sz="1200" b="0" i="0" u="none" strike="noStrike" dirty="0" err="1" smtClean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support</a:t>
                      </a:r>
                      <a:r>
                        <a:rPr lang="lt-LT" sz="1200" b="0" i="0" u="none" strike="noStrike" dirty="0" smtClean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 </a:t>
                      </a:r>
                      <a:r>
                        <a:rPr lang="lt-LT" sz="1200" b="0" i="0" u="none" strike="noStrike" dirty="0" err="1" smtClean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service</a:t>
                      </a:r>
                      <a:r>
                        <a:rPr lang="lt-LT" sz="1200" b="0" i="0" u="none" strike="noStrike" dirty="0" smtClean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 </a:t>
                      </a:r>
                      <a:endParaRPr lang="lt-LT" sz="1200" b="0" i="0" u="none" strike="noStrike" dirty="0">
                        <a:solidFill>
                          <a:srgbClr val="656565"/>
                        </a:solidFill>
                        <a:effectLst/>
                        <a:latin typeface="SegoeU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23</a:t>
                      </a:r>
                    </a:p>
                  </a:txBody>
                  <a:tcPr marL="9525" marR="9525" marT="9525" marB="0" anchor="ctr"/>
                </a:tc>
              </a:tr>
              <a:tr h="303282">
                <a:tc>
                  <a:txBody>
                    <a:bodyPr/>
                    <a:lstStyle/>
                    <a:p>
                      <a:pPr algn="l" fontAlgn="ctr"/>
                      <a:r>
                        <a:rPr lang="lt-LT" sz="1200" b="0" i="0" u="none" strike="noStrike" dirty="0" err="1" smtClean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Public</a:t>
                      </a:r>
                      <a:r>
                        <a:rPr lang="lt-LT" sz="1200" b="0" i="0" u="none" strike="noStrike" dirty="0" smtClean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 </a:t>
                      </a:r>
                      <a:r>
                        <a:rPr lang="lt-LT" sz="1200" b="0" i="0" u="none" strike="noStrike" dirty="0" err="1" smtClean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administration</a:t>
                      </a:r>
                      <a:r>
                        <a:rPr lang="lt-LT" sz="1200" b="0" i="0" u="none" strike="noStrike" dirty="0" smtClean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 and  </a:t>
                      </a:r>
                      <a:r>
                        <a:rPr lang="lt-LT" sz="1200" b="0" i="0" u="none" strike="noStrike" dirty="0" err="1" smtClean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defence</a:t>
                      </a:r>
                      <a:r>
                        <a:rPr lang="en-GB" sz="1200" b="0" i="0" u="none" strike="noStrike" dirty="0" smtClean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; </a:t>
                      </a:r>
                      <a:r>
                        <a:rPr lang="lt-LT" sz="1200" b="0" i="0" u="none" strike="noStrike" dirty="0" err="1" smtClean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compulsory</a:t>
                      </a:r>
                      <a:r>
                        <a:rPr lang="lt-LT" sz="1200" b="0" i="0" u="none" strike="noStrike" dirty="0" smtClean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 </a:t>
                      </a:r>
                      <a:r>
                        <a:rPr lang="lt-LT" sz="1200" b="0" i="0" u="none" strike="noStrike" dirty="0" err="1" smtClean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social</a:t>
                      </a:r>
                      <a:r>
                        <a:rPr lang="lt-LT" sz="1200" b="0" i="0" u="none" strike="noStrike" dirty="0" smtClean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 </a:t>
                      </a:r>
                      <a:r>
                        <a:rPr lang="lt-LT" sz="1200" b="0" i="0" u="none" strike="noStrike" dirty="0" err="1" smtClean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insurance</a:t>
                      </a:r>
                      <a:endParaRPr lang="en-GB" sz="1200" b="0" i="0" u="none" strike="noStrike" dirty="0">
                        <a:solidFill>
                          <a:srgbClr val="656565"/>
                        </a:solidFill>
                        <a:effectLst/>
                        <a:latin typeface="SegoeU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303282">
                <a:tc>
                  <a:txBody>
                    <a:bodyPr/>
                    <a:lstStyle/>
                    <a:p>
                      <a:pPr algn="l" fontAlgn="ctr"/>
                      <a:r>
                        <a:rPr lang="lt-LT" sz="1200" b="0" i="0" u="none" strike="noStrike" dirty="0" err="1" smtClean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Education</a:t>
                      </a:r>
                      <a:endParaRPr lang="en-GB" sz="1200" b="0" i="0" u="none" strike="noStrike" dirty="0">
                        <a:solidFill>
                          <a:srgbClr val="656565"/>
                        </a:solidFill>
                        <a:effectLst/>
                        <a:latin typeface="SegoeU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40</a:t>
                      </a:r>
                    </a:p>
                  </a:txBody>
                  <a:tcPr marL="9525" marR="9525" marT="9525" marB="0" anchor="ctr"/>
                </a:tc>
              </a:tr>
              <a:tr h="303282">
                <a:tc>
                  <a:txBody>
                    <a:bodyPr/>
                    <a:lstStyle/>
                    <a:p>
                      <a:pPr algn="l" fontAlgn="ctr"/>
                      <a:r>
                        <a:rPr lang="lt-LT" sz="1200" b="0" i="0" u="none" strike="noStrike" dirty="0" err="1" smtClean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People</a:t>
                      </a:r>
                      <a:r>
                        <a:rPr lang="lt-LT" sz="1200" b="0" i="0" u="none" strike="noStrike" baseline="0" dirty="0" smtClean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 </a:t>
                      </a:r>
                      <a:r>
                        <a:rPr lang="lt-LT" sz="1200" b="0" i="0" u="none" strike="noStrike" baseline="0" dirty="0" err="1" smtClean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health</a:t>
                      </a:r>
                      <a:r>
                        <a:rPr lang="lt-LT" sz="1200" b="0" i="0" u="none" strike="noStrike" baseline="0" dirty="0" smtClean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 care and </a:t>
                      </a:r>
                      <a:r>
                        <a:rPr lang="lt-LT" sz="1200" b="0" i="0" u="none" strike="noStrike" baseline="0" dirty="0" err="1" smtClean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social</a:t>
                      </a:r>
                      <a:r>
                        <a:rPr lang="lt-LT" sz="1200" b="0" i="0" u="none" strike="noStrike" baseline="0" dirty="0" smtClean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 </a:t>
                      </a:r>
                      <a:r>
                        <a:rPr lang="lt-LT" sz="1200" b="0" i="0" u="none" strike="noStrike" baseline="0" dirty="0" err="1" smtClean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work</a:t>
                      </a:r>
                      <a:endParaRPr lang="pt-BR" sz="1200" b="0" i="0" u="none" strike="noStrike" dirty="0">
                        <a:solidFill>
                          <a:srgbClr val="656565"/>
                        </a:solidFill>
                        <a:effectLst/>
                        <a:latin typeface="SegoeU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</a:tr>
              <a:tr h="303282">
                <a:tc>
                  <a:txBody>
                    <a:bodyPr/>
                    <a:lstStyle/>
                    <a:p>
                      <a:pPr algn="l" fontAlgn="ctr"/>
                      <a:r>
                        <a:rPr lang="lt-LT" sz="1200" b="0" i="0" u="none" strike="noStrike" dirty="0" err="1" smtClean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Artistic</a:t>
                      </a:r>
                      <a:r>
                        <a:rPr lang="lt-LT" sz="1200" b="0" i="0" u="none" strike="noStrike" dirty="0" smtClean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,</a:t>
                      </a:r>
                      <a:r>
                        <a:rPr lang="lt-LT" sz="1200" b="0" i="0" u="none" strike="noStrike" baseline="0" dirty="0" smtClean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 </a:t>
                      </a:r>
                      <a:r>
                        <a:rPr lang="lt-LT" sz="1200" b="0" i="0" u="none" strike="noStrike" baseline="0" dirty="0" err="1" smtClean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entertainment</a:t>
                      </a:r>
                      <a:r>
                        <a:rPr lang="lt-LT" sz="1200" b="0" i="0" u="none" strike="noStrike" baseline="0" dirty="0" smtClean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 and </a:t>
                      </a:r>
                      <a:r>
                        <a:rPr lang="lt-LT" sz="1200" b="0" i="0" u="none" strike="noStrike" baseline="0" dirty="0" err="1" smtClean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leisure</a:t>
                      </a:r>
                      <a:r>
                        <a:rPr lang="lt-LT" sz="1200" b="0" i="0" u="none" strike="noStrike" baseline="0" dirty="0" smtClean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 </a:t>
                      </a:r>
                      <a:r>
                        <a:rPr lang="lt-LT" sz="1200" b="0" i="0" u="none" strike="noStrike" baseline="0" dirty="0" err="1" smtClean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organization</a:t>
                      </a:r>
                      <a:r>
                        <a:rPr lang="lt-LT" sz="1200" b="0" i="0" u="none" strike="noStrike" baseline="0" dirty="0" smtClean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 </a:t>
                      </a:r>
                      <a:r>
                        <a:rPr lang="lt-LT" sz="1200" b="0" i="0" u="none" strike="noStrike" baseline="0" dirty="0" err="1" smtClean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activity</a:t>
                      </a:r>
                      <a:endParaRPr lang="lt-LT" sz="1200" b="0" i="0" u="none" strike="noStrike" dirty="0">
                        <a:solidFill>
                          <a:srgbClr val="656565"/>
                        </a:solidFill>
                        <a:effectLst/>
                        <a:latin typeface="SegoeU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41</a:t>
                      </a:r>
                    </a:p>
                  </a:txBody>
                  <a:tcPr marL="9525" marR="9525" marT="9525" marB="0" anchor="ctr"/>
                </a:tc>
              </a:tr>
              <a:tr h="303282">
                <a:tc>
                  <a:txBody>
                    <a:bodyPr/>
                    <a:lstStyle/>
                    <a:p>
                      <a:pPr algn="l" fontAlgn="ctr"/>
                      <a:r>
                        <a:rPr lang="lt-LT" sz="1200" b="1" i="0" u="none" strike="noStrike" dirty="0" err="1" smtClean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Other</a:t>
                      </a:r>
                      <a:r>
                        <a:rPr lang="lt-LT" sz="1200" b="1" i="0" u="none" strike="noStrike" dirty="0" smtClean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 </a:t>
                      </a:r>
                      <a:r>
                        <a:rPr lang="lt-LT" sz="1200" b="1" i="0" u="none" strike="noStrike" dirty="0" err="1" smtClean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customer</a:t>
                      </a:r>
                      <a:r>
                        <a:rPr lang="lt-LT" sz="1200" b="1" i="0" u="none" strike="noStrike" dirty="0" smtClean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 </a:t>
                      </a:r>
                      <a:r>
                        <a:rPr lang="lt-LT" sz="1200" b="1" i="0" u="none" strike="noStrike" dirty="0" err="1" smtClean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support</a:t>
                      </a:r>
                      <a:r>
                        <a:rPr lang="lt-LT" sz="1200" b="1" i="0" u="none" strike="noStrike" dirty="0" smtClean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 </a:t>
                      </a:r>
                      <a:r>
                        <a:rPr lang="lt-LT" sz="1200" b="1" i="0" u="none" strike="noStrike" dirty="0" err="1" smtClean="0">
                          <a:solidFill>
                            <a:srgbClr val="656565"/>
                          </a:solidFill>
                          <a:effectLst/>
                          <a:latin typeface="SegoeUI"/>
                        </a:rPr>
                        <a:t>service</a:t>
                      </a:r>
                      <a:endParaRPr lang="en-GB" sz="1200" b="1" i="0" u="none" strike="noStrike" dirty="0">
                        <a:solidFill>
                          <a:srgbClr val="656565"/>
                        </a:solidFill>
                        <a:effectLst/>
                        <a:latin typeface="SegoeU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1C1C1C"/>
                          </a:solidFill>
                          <a:effectLst/>
                          <a:latin typeface="SegoeUI"/>
                        </a:rPr>
                        <a:t>84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039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lt-LT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lt-LT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2898</TotalTime>
  <Words>155</Words>
  <Application>Microsoft Office PowerPoint</Application>
  <PresentationFormat>Demonstracija ekrane (4:3)</PresentationFormat>
  <Paragraphs>43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4</vt:i4>
      </vt:variant>
    </vt:vector>
  </HeadingPairs>
  <TitlesOfParts>
    <vt:vector size="5" baseType="lpstr">
      <vt:lpstr>Default Design</vt:lpstr>
      <vt:lpstr>Registered business entities in the beginning of the year</vt:lpstr>
      <vt:lpstr>Acting business entities in the beginning of the year</vt:lpstr>
      <vt:lpstr>The majority are very small and small entities in the region</vt:lpstr>
      <vt:lpstr>PowerPoint pristatymas</vt:lpstr>
    </vt:vector>
  </TitlesOfParts>
  <Company>Rokiskio rajono savivaldybe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Ghost</dc:creator>
  <cp:lastModifiedBy>Vilma Meciukoniene</cp:lastModifiedBy>
  <cp:revision>153</cp:revision>
  <dcterms:created xsi:type="dcterms:W3CDTF">2005-04-29T11:00:01Z</dcterms:created>
  <dcterms:modified xsi:type="dcterms:W3CDTF">2020-02-06T07:58:02Z</dcterms:modified>
</cp:coreProperties>
</file>